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79"/>
  </p:notesMasterIdLst>
  <p:sldIdLst>
    <p:sldId id="256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258" r:id="rId12"/>
    <p:sldId id="259" r:id="rId13"/>
    <p:sldId id="260" r:id="rId14"/>
    <p:sldId id="299" r:id="rId15"/>
    <p:sldId id="261" r:id="rId16"/>
    <p:sldId id="262" r:id="rId17"/>
    <p:sldId id="263" r:id="rId18"/>
    <p:sldId id="285" r:id="rId19"/>
    <p:sldId id="265" r:id="rId20"/>
    <p:sldId id="266" r:id="rId21"/>
    <p:sldId id="286" r:id="rId22"/>
    <p:sldId id="268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271" r:id="rId39"/>
    <p:sldId id="272" r:id="rId40"/>
    <p:sldId id="365" r:id="rId41"/>
    <p:sldId id="273" r:id="rId42"/>
    <p:sldId id="367" r:id="rId43"/>
    <p:sldId id="368" r:id="rId44"/>
    <p:sldId id="369" r:id="rId45"/>
    <p:sldId id="370" r:id="rId46"/>
    <p:sldId id="371" r:id="rId47"/>
    <p:sldId id="276" r:id="rId48"/>
    <p:sldId id="277" r:id="rId49"/>
    <p:sldId id="329" r:id="rId50"/>
    <p:sldId id="330" r:id="rId51"/>
    <p:sldId id="331" r:id="rId52"/>
    <p:sldId id="332" r:id="rId53"/>
    <p:sldId id="333" r:id="rId54"/>
    <p:sldId id="334" r:id="rId55"/>
    <p:sldId id="278" r:id="rId56"/>
    <p:sldId id="366" r:id="rId57"/>
    <p:sldId id="335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81" r:id="rId68"/>
    <p:sldId id="382" r:id="rId69"/>
    <p:sldId id="383" r:id="rId70"/>
    <p:sldId id="384" r:id="rId71"/>
    <p:sldId id="385" r:id="rId72"/>
    <p:sldId id="282" r:id="rId73"/>
    <p:sldId id="283" r:id="rId74"/>
    <p:sldId id="280" r:id="rId75"/>
    <p:sldId id="284" r:id="rId76"/>
    <p:sldId id="386" r:id="rId77"/>
    <p:sldId id="387" r:id="rId78"/>
  </p:sldIdLst>
  <p:sldSz cx="18288000" cy="10287000"/>
  <p:notesSz cx="6858000" cy="9144000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mbria Math" panose="02040503050406030204" pitchFamily="18" charset="0"/>
      <p:regular r:id="rId84"/>
    </p:embeddedFont>
    <p:embeddedFont>
      <p:font typeface="DejaVu Math TeX Gyre" panose="02000503000000000000" pitchFamily="2" charset="0"/>
      <p:regular r:id="rId85"/>
    </p:embeddedFont>
    <p:embeddedFont>
      <p:font typeface="Fira Sans" panose="020B0503050000020004" pitchFamily="34" charset="0"/>
      <p:regular r:id="rId86"/>
      <p:bold r:id="rId87"/>
      <p:italic r:id="rId88"/>
      <p:boldItalic r:id="rId89"/>
    </p:embeddedFont>
    <p:embeddedFont>
      <p:font typeface="Fira Sans SemiBold" panose="020B0603050000020004" pitchFamily="34" charset="0"/>
      <p:bold r:id="rId90"/>
      <p:boldItalic r:id="rId9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FD6A505-9851-414B-A557-4655896B9B8F}">
          <p14:sldIdLst>
            <p14:sldId id="256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258"/>
            <p14:sldId id="259"/>
            <p14:sldId id="260"/>
            <p14:sldId id="299"/>
          </p14:sldIdLst>
        </p14:section>
        <p14:section name="Set Encoders" id="{3A590460-F47E-4C3C-BC80-DAFAD8B25925}">
          <p14:sldIdLst>
            <p14:sldId id="261"/>
            <p14:sldId id="262"/>
            <p14:sldId id="263"/>
            <p14:sldId id="285"/>
            <p14:sldId id="265"/>
            <p14:sldId id="266"/>
            <p14:sldId id="286"/>
            <p14:sldId id="26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271"/>
            <p14:sldId id="272"/>
          </p14:sldIdLst>
        </p14:section>
        <p14:section name="Set decoders" id="{42760980-458E-4726-A635-DB8379143CD3}">
          <p14:sldIdLst>
            <p14:sldId id="365"/>
            <p14:sldId id="273"/>
            <p14:sldId id="367"/>
            <p14:sldId id="368"/>
            <p14:sldId id="369"/>
            <p14:sldId id="370"/>
            <p14:sldId id="371"/>
            <p14:sldId id="276"/>
            <p14:sldId id="277"/>
            <p14:sldId id="329"/>
            <p14:sldId id="330"/>
            <p14:sldId id="331"/>
            <p14:sldId id="332"/>
            <p14:sldId id="333"/>
            <p14:sldId id="334"/>
            <p14:sldId id="278"/>
            <p14:sldId id="366"/>
            <p14:sldId id="335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282"/>
            <p14:sldId id="283"/>
            <p14:sldId id="280"/>
            <p14:sldId id="284"/>
            <p14:sldId id="386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123242"/>
    <a:srgbClr val="0D2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6" autoAdjust="0"/>
    <p:restoredTop sz="94700" autoAdjust="0"/>
  </p:normalViewPr>
  <p:slideViewPr>
    <p:cSldViewPr snapToGrid="0">
      <p:cViewPr>
        <p:scale>
          <a:sx n="66" d="100"/>
          <a:sy n="66" d="100"/>
        </p:scale>
        <p:origin x="9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C5FB8-94B4-44F2-84BA-863BFD232CCA}" type="datetimeFigureOut">
              <a:rPr lang="en-GB" smtClean="0"/>
              <a:t>19/02/20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1264D-E21F-4366-A023-E7DE998EEC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74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Does better than MLP and RNN to predict the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1264D-E21F-4366-A023-E7DE998EECBA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68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1264D-E21F-4366-A023-E7DE998EECBA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86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7BA99-4B64-431A-8590-4CEAC4D16D3D}" type="datetimeFigureOut">
              <a:rPr lang="en-GB" smtClean="0"/>
              <a:t>19/02/20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C8149-3D93-4311-B71B-598B30C26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1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04786"/>
            <a:ext cx="15773400" cy="12263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7BA99-4B64-431A-8590-4CEAC4D16D3D}" type="datetimeFigureOut">
              <a:rPr lang="en-GB" smtClean="0"/>
              <a:t>19/02/20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C8149-3D93-4311-B71B-598B30C26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38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7BA99-4B64-431A-8590-4CEAC4D16D3D}" type="datetimeFigureOut">
              <a:rPr lang="en-GB" smtClean="0"/>
              <a:t>19/02/20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C8149-3D93-4311-B71B-598B30C26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78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7BA99-4B64-431A-8590-4CEAC4D16D3D}" type="datetimeFigureOut">
              <a:rPr lang="en-GB" smtClean="0"/>
              <a:t>19/02/20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C8149-3D93-4311-B71B-598B30C26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21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CC5D59-8FBA-4509-BF06-39DCFFF849FD}"/>
              </a:ext>
            </a:extLst>
          </p:cNvPr>
          <p:cNvSpPr/>
          <p:nvPr userDrawn="1"/>
        </p:nvSpPr>
        <p:spPr>
          <a:xfrm>
            <a:off x="0" y="1"/>
            <a:ext cx="18288000" cy="1431133"/>
          </a:xfrm>
          <a:prstGeom prst="rect">
            <a:avLst/>
          </a:prstGeom>
          <a:solidFill>
            <a:srgbClr val="123242"/>
          </a:solidFill>
          <a:ln>
            <a:solidFill>
              <a:srgbClr val="123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204786"/>
            <a:ext cx="15773400" cy="1226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1905000"/>
            <a:ext cx="15773400" cy="7360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7BA99-4B64-431A-8590-4CEAC4D16D3D}" type="datetimeFigureOut">
              <a:rPr lang="en-GB" smtClean="0"/>
              <a:t>19/02/20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C8149-3D93-4311-B71B-598B30C26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9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  <p:sldLayoutId id="2147483680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2.mp4"/><Relationship Id="rId1" Type="http://schemas.microsoft.com/office/2007/relationships/media" Target="../media/media42.mp4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3.mp4"/><Relationship Id="rId1" Type="http://schemas.microsoft.com/office/2007/relationships/media" Target="../media/media43.mp4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4.mp4"/><Relationship Id="rId1" Type="http://schemas.microsoft.com/office/2007/relationships/media" Target="../media/media44.mp4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5.mp4"/><Relationship Id="rId1" Type="http://schemas.microsoft.com/office/2007/relationships/media" Target="../media/media45.mp4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3.mp4"/><Relationship Id="rId1" Type="http://schemas.microsoft.com/office/2007/relationships/media" Target="../media/media43.mp4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7.mp4"/><Relationship Id="rId1" Type="http://schemas.microsoft.com/office/2007/relationships/media" Target="../media/media47.mp4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8.mp4"/><Relationship Id="rId1" Type="http://schemas.microsoft.com/office/2007/relationships/media" Target="../media/media48.mp4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9.mp4"/><Relationship Id="rId1" Type="http://schemas.microsoft.com/office/2007/relationships/media" Target="../media/media49.mp4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0.mp4"/><Relationship Id="rId1" Type="http://schemas.microsoft.com/office/2007/relationships/media" Target="../media/media50.mp4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1.mp4"/><Relationship Id="rId1" Type="http://schemas.microsoft.com/office/2007/relationships/media" Target="../media/media51.mp4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2.mp4"/><Relationship Id="rId1" Type="http://schemas.microsoft.com/office/2007/relationships/media" Target="../media/media52.mp4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3.mp4"/><Relationship Id="rId1" Type="http://schemas.microsoft.com/office/2007/relationships/media" Target="../media/media53.mp4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4.mp4"/><Relationship Id="rId1" Type="http://schemas.microsoft.com/office/2007/relationships/media" Target="../media/media54.mp4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5.mp4"/><Relationship Id="rId1" Type="http://schemas.microsoft.com/office/2007/relationships/media" Target="../media/media55.mp4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6.mp4"/><Relationship Id="rId1" Type="http://schemas.microsoft.com/office/2007/relationships/media" Target="../media/media56.mp4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11.01900" TargetMode="External"/><Relationship Id="rId13" Type="http://schemas.openxmlformats.org/officeDocument/2006/relationships/hyperlink" Target="http://www.flaticon.com/" TargetMode="External"/><Relationship Id="rId3" Type="http://schemas.openxmlformats.org/officeDocument/2006/relationships/hyperlink" Target="http://www.cyanogenoid.com/files/thesis.pdf" TargetMode="External"/><Relationship Id="rId7" Type="http://schemas.openxmlformats.org/officeDocument/2006/relationships/hyperlink" Target="https://arxiv.org/abs/1706.01427" TargetMode="External"/><Relationship Id="rId12" Type="http://schemas.openxmlformats.org/officeDocument/2006/relationships/hyperlink" Target="https://www.flaticon.com/authors/freepi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3.06114" TargetMode="External"/><Relationship Id="rId11" Type="http://schemas.openxmlformats.org/officeDocument/2006/relationships/hyperlink" Target="https://github.com/3b1b/manim" TargetMode="External"/><Relationship Id="rId5" Type="http://schemas.openxmlformats.org/officeDocument/2006/relationships/hyperlink" Target="https://arxiv.org/abs/1906.06565" TargetMode="External"/><Relationship Id="rId10" Type="http://schemas.openxmlformats.org/officeDocument/2006/relationships/hyperlink" Target="http://www.cyanogenoid.com/files/london-meetup-2020-02-19.pptx" TargetMode="External"/><Relationship Id="rId4" Type="http://schemas.openxmlformats.org/officeDocument/2006/relationships/hyperlink" Target="https://arxiv.org/abs/1906.02795" TargetMode="External"/><Relationship Id="rId9" Type="http://schemas.openxmlformats.org/officeDocument/2006/relationships/hyperlink" Target="https://arxiv.org/abs/1707.02392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yanogenoid.com/files/london-meetup-2020-02-19.pptx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EA5-05CC-41FF-B090-8FD8390E3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0FDC0-6563-4731-98A4-D72A980D5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00000">
            <a:hlinkClick r:id="" action="ppaction://media"/>
            <a:extLst>
              <a:ext uri="{FF2B5EF4-FFF2-40B4-BE49-F238E27FC236}">
                <a16:creationId xmlns:a16="http://schemas.microsoft.com/office/drawing/2014/main" id="{3527D4E1-0FEF-4B5F-BF53-8FE51E0ECC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EDD0-BAC8-4D82-937C-B95A3D21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00009">
            <a:hlinkClick r:id="" action="ppaction://media"/>
            <a:extLst>
              <a:ext uri="{FF2B5EF4-FFF2-40B4-BE49-F238E27FC236}">
                <a16:creationId xmlns:a16="http://schemas.microsoft.com/office/drawing/2014/main" id="{60EB2DF1-A74C-49E1-B4FB-2B14E41527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82467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6190-8E10-4160-9FB6-D046F0D0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of objects in an image</a:t>
            </a:r>
          </a:p>
        </p:txBody>
      </p:sp>
      <p:pic>
        <p:nvPicPr>
          <p:cNvPr id="5" name="Content Placeholder 4" descr="A desk with a computer on a table&#10;&#10;Description automatically generated">
            <a:extLst>
              <a:ext uri="{FF2B5EF4-FFF2-40B4-BE49-F238E27FC236}">
                <a16:creationId xmlns:a16="http://schemas.microsoft.com/office/drawing/2014/main" id="{3C1268FE-DA44-4C69-BE0F-1B7263444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28" y="1431133"/>
            <a:ext cx="13768343" cy="8855867"/>
          </a:xfrm>
        </p:spPr>
      </p:pic>
    </p:spTree>
    <p:extLst>
      <p:ext uri="{BB962C8B-B14F-4D97-AF65-F5344CB8AC3E}">
        <p14:creationId xmlns:p14="http://schemas.microsoft.com/office/powerpoint/2010/main" val="44466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8CBB-7E9F-4FE3-8A4D-CF53C8B5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of atoms in a molecule</a:t>
            </a:r>
          </a:p>
        </p:txBody>
      </p:sp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E34F343C-ACBE-4D52-B64C-012E9FDF8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33" y="1879600"/>
            <a:ext cx="8703733" cy="6527800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2651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000">
            <a:hlinkClick r:id="" action="ppaction://media"/>
            <a:extLst>
              <a:ext uri="{FF2B5EF4-FFF2-40B4-BE49-F238E27FC236}">
                <a16:creationId xmlns:a16="http://schemas.microsoft.com/office/drawing/2014/main" id="{7CFB77B5-7116-4569-9BD6-EAAB28F928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31133"/>
            <a:ext cx="18288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7C1C3-73D5-4732-9F43-DDC38C8B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2F9B-665A-4DA4-82A1-EAE87394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6992587"/>
            <a:ext cx="15773400" cy="3294413"/>
          </a:xfrm>
        </p:spPr>
        <p:txBody>
          <a:bodyPr/>
          <a:lstStyle/>
          <a:p>
            <a:r>
              <a:rPr lang="en-GB" dirty="0"/>
              <a:t>Parts of this talk: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GB" dirty="0"/>
              <a:t>Set encoders: set → vector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GB" dirty="0"/>
              <a:t>Set decoders: vector → set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7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0001">
            <a:hlinkClick r:id="" action="ppaction://media"/>
            <a:extLst>
              <a:ext uri="{FF2B5EF4-FFF2-40B4-BE49-F238E27FC236}">
                <a16:creationId xmlns:a16="http://schemas.microsoft.com/office/drawing/2014/main" id="{8A7C7AF4-BC3C-43EC-AFBD-444AFE5F5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31133"/>
            <a:ext cx="18288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7C1C3-73D5-4732-9F43-DDC38C8B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2F9B-665A-4DA4-82A1-EAE87394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6992587"/>
            <a:ext cx="15773400" cy="3294413"/>
          </a:xfrm>
        </p:spPr>
        <p:txBody>
          <a:bodyPr/>
          <a:lstStyle/>
          <a:p>
            <a:r>
              <a:rPr lang="en-GB" dirty="0"/>
              <a:t>Parts of this talk: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GB" dirty="0"/>
              <a:t>Set encoders: set → vector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GB" dirty="0"/>
              <a:t>Set decoders: vector → set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40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B6F6-8DB5-4F69-B4C4-CDCB725D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set?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16109-CE41-4040-9B83-4251E8690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3600" dirty="0"/>
                  <a:t>Set of feature vectors:</a:t>
                </a:r>
                <a:endParaRPr lang="en-GB" dirty="0"/>
              </a:p>
              <a:p>
                <a:pPr lvl="1"/>
                <a:r>
                  <a:rPr lang="en-GB" dirty="0"/>
                  <a:t>3d position of points: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endParaRPr lang="en-GB" dirty="0">
                  <a:latin typeface="DejaVu Math TeX Gyre" panose="02000503000000000000" pitchFamily="2" charset="0"/>
                  <a:ea typeface="DejaVu Math TeX Gyre" panose="02000503000000000000" pitchFamily="2" charset="0"/>
                  <a:cs typeface="DejaVu Math TeX Gyre" panose="02000503000000000000" pitchFamily="2" charset="0"/>
                </a:endParaRPr>
              </a:p>
              <a:p>
                <a:pPr lvl="1"/>
                <a:r>
                  <a:rPr lang="en-GB" dirty="0"/>
                  <a:t>One-hot encoded class of atoms</a:t>
                </a:r>
                <a:r>
                  <a:rPr lang="en-GB" dirty="0">
                    <a:latin typeface="DejaVu Math TeX Gyre" panose="02000503000000000000" pitchFamily="2" charset="0"/>
                    <a:ea typeface="DejaVu Math TeX Gyre" panose="02000503000000000000" pitchFamily="2" charset="0"/>
                    <a:cs typeface="DejaVu Math TeX Gyre" panose="02000503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{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DejaVu Math TeX Gyre" panose="02000503000000000000" pitchFamily="2" charset="0"/>
                            <a:cs typeface="DejaVu Math TeX Gyre" panose="02000503000000000000" pitchFamily="2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DejaVu Math TeX Gyre" panose="02000503000000000000" pitchFamily="2" charset="0"/>
                            <a:cs typeface="DejaVu Math TeX Gyre" panose="02000503000000000000" pitchFamily="2" charset="0"/>
                          </a:rPr>
                          <m:t>0, 0, 1, 0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, …}</m:t>
                    </m:r>
                  </m:oMath>
                </a14:m>
                <a:endParaRPr lang="en-GB" dirty="0">
                  <a:latin typeface="DejaVu Math TeX Gyre" panose="02000503000000000000" pitchFamily="2" charset="0"/>
                  <a:ea typeface="DejaVu Math TeX Gyre" panose="02000503000000000000" pitchFamily="2" charset="0"/>
                  <a:cs typeface="DejaVu Math TeX Gyre" panose="02000503000000000000" pitchFamily="2" charset="0"/>
                </a:endParaRPr>
              </a:p>
              <a:p>
                <a:endParaRPr lang="en-GB" sz="3600" b="1" dirty="0"/>
              </a:p>
              <a:p>
                <a:r>
                  <a:rPr lang="en-GB" sz="3600" b="1" dirty="0"/>
                  <a:t>Order of set elements doesn’t matter</a:t>
                </a:r>
                <a:endParaRPr lang="en-GB" sz="3600" dirty="0"/>
              </a:p>
              <a:p>
                <a:r>
                  <a:rPr lang="en-GB" sz="3600" dirty="0"/>
                  <a:t>Uniqueness not so important (multi-set)</a:t>
                </a:r>
              </a:p>
              <a:p>
                <a:pPr marL="685800" lvl="1" indent="0">
                  <a:buNone/>
                </a:pPr>
                <a:endParaRPr lang="en-GB" dirty="0">
                  <a:latin typeface="DejaVu Math TeX Gyre" panose="02000503000000000000" pitchFamily="2" charset="0"/>
                  <a:ea typeface="DejaVu Math TeX Gyre" panose="02000503000000000000" pitchFamily="2" charset="0"/>
                  <a:cs typeface="DejaVu Math TeX Gyre" panose="02000503000000000000" pitchFamily="2" charset="0"/>
                </a:endParaRPr>
              </a:p>
              <a:p>
                <a:r>
                  <a:rPr lang="en-GB" sz="3600" dirty="0"/>
                  <a:t>Every example in dataset is a set</a:t>
                </a:r>
                <a:endParaRPr lang="en-GB" sz="3600" b="1" dirty="0"/>
              </a:p>
              <a:p>
                <a:r>
                  <a:rPr lang="en-GB" sz="3600" dirty="0"/>
                  <a:t>Varying set sizes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16109-CE41-4040-9B83-4251E8690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57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76C7-BC8E-45D9-A7BC-DB94BFC6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AFCE5-1834-4C62-B66A-E6D5C233C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sz="3900" dirty="0"/>
                  <a:t>Order doesn’t matter, store them in any order</a:t>
                </a:r>
              </a:p>
              <a:p>
                <a:endParaRPr lang="en-GB" sz="3900" dirty="0"/>
              </a:p>
              <a:p>
                <a:pPr marL="0" indent="0">
                  <a:buNone/>
                </a:pPr>
                <a:r>
                  <a:rPr lang="en-GB" sz="3900" dirty="0"/>
                  <a:t>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39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9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9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  <m:t> 1  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9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9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  <m:t>4  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  <m:t> 5  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  <m:t> 6  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 →  </m:t>
                    </m:r>
                    <m:d>
                      <m:dPr>
                        <m:begChr m:val="["/>
                        <m:endChr m:val="]"/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 1  </m:t>
                              </m:r>
                            </m:e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  4  </m:t>
                              </m:r>
                            </m:e>
                          </m:mr>
                          <m:mr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 4  </m:t>
                              </m:r>
                            </m:e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  1  </m:t>
                              </m:r>
                            </m:e>
                          </m:mr>
                          <m:mr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900" dirty="0"/>
                  <a:t> </a:t>
                </a:r>
              </a:p>
              <a:p>
                <a:endParaRPr lang="en-GB" sz="3900" dirty="0"/>
              </a:p>
              <a:p>
                <a:r>
                  <a:rPr lang="en-GB" sz="3900" dirty="0"/>
                  <a:t>Why not use an MLP or RNN and let it learn everything?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GB" dirty="0"/>
                  <a:t>Needs to unlearn usefulness of order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GB" dirty="0"/>
                  <a:t>There are a lot of different permutations...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AFCE5-1834-4C62-B66A-E6D5C233C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520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CE6B-C963-443D-A24F-794AF8DC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1 (Zaheer et al.)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ACCB-995B-4354-A655-7C817BAE3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3767328"/>
            <a:ext cx="15773400" cy="549811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Summing is permutation-invariant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Averaging is permutation-invariant</a:t>
            </a:r>
          </a:p>
          <a:p>
            <a:r>
              <a:rPr lang="en-GB" dirty="0"/>
              <a:t>Can you think of other permutation-invariant functions?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054C-8041-4BA8-9F9D-8772778A702E}"/>
              </a:ext>
            </a:extLst>
          </p:cNvPr>
          <p:cNvSpPr txBox="1"/>
          <p:nvPr/>
        </p:nvSpPr>
        <p:spPr>
          <a:xfrm>
            <a:off x="1257300" y="1847087"/>
            <a:ext cx="15773400" cy="707886"/>
          </a:xfrm>
          <a:prstGeom prst="rect">
            <a:avLst/>
          </a:prstGeom>
          <a:solidFill>
            <a:srgbClr val="123242"/>
          </a:solidFill>
          <a:ln>
            <a:solidFill>
              <a:srgbClr val="1232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4000" dirty="0"/>
              <a:t>Permutation </a:t>
            </a:r>
            <a:r>
              <a:rPr lang="en-GB" sz="4000" b="1" dirty="0"/>
              <a:t>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F108BB-75B0-434D-9A24-47E6534938B0}"/>
                  </a:ext>
                </a:extLst>
              </p:cNvPr>
              <p:cNvSpPr txBox="1"/>
              <p:nvPr/>
            </p:nvSpPr>
            <p:spPr>
              <a:xfrm>
                <a:off x="2189988" y="4672584"/>
                <a:ext cx="8101584" cy="2308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3600" b="0" dirty="0">
                    <a:ea typeface="DejaVu Math TeX Gyre" panose="02000503000000000000" pitchFamily="2" charset="0"/>
                    <a:cs typeface="DejaVu Math TeX Gyre" panose="02000503000000000000" pitchFamily="2" charset="0"/>
                  </a:rPr>
                  <a:t>sum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  <a:ea typeface="DejaVu Math TeX Gyre" panose="02000503000000000000" pitchFamily="2" charset="0"/>
                            <a:cs typeface="DejaVu Math TeX Gyre" panose="02000503000000000000" pitchFamily="2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3600" b="1" i="1" smtClean="0">
                                <a:latin typeface="Cambria Math" panose="02040503050406030204" pitchFamily="18" charset="0"/>
                                <a:ea typeface="DejaVu Math TeX Gyre" panose="02000503000000000000" pitchFamily="2" charset="0"/>
                                <a:cs typeface="DejaVu Math TeX Gyre" panose="02000503000000000000" pitchFamily="2" charset="0"/>
                              </a:rPr>
                            </m:ctrlPr>
                          </m:dPr>
                          <m:e>
                            <m:r>
                              <a:rPr lang="en-GB" sz="3600" b="1" i="1" smtClean="0">
                                <a:latin typeface="Cambria Math" panose="02040503050406030204" pitchFamily="18" charset="0"/>
                                <a:ea typeface="DejaVu Math TeX Gyre" panose="02000503000000000000" pitchFamily="2" charset="0"/>
                                <a:cs typeface="DejaVu Math TeX Gyre" panose="02000503000000000000" pitchFamily="2" charset="0"/>
                              </a:rPr>
                              <m:t>𝒂</m:t>
                            </m:r>
                            <m:r>
                              <a:rPr lang="en-GB" sz="3600" b="1" i="1" smtClean="0">
                                <a:latin typeface="Cambria Math" panose="02040503050406030204" pitchFamily="18" charset="0"/>
                                <a:ea typeface="DejaVu Math TeX Gyre" panose="02000503000000000000" pitchFamily="2" charset="0"/>
                                <a:cs typeface="DejaVu Math TeX Gyre" panose="02000503000000000000" pitchFamily="2" charset="0"/>
                              </a:rPr>
                              <m:t>, </m:t>
                            </m:r>
                            <m:r>
                              <a:rPr lang="en-GB" sz="3600" b="1" i="1" smtClean="0">
                                <a:latin typeface="Cambria Math" panose="02040503050406030204" pitchFamily="18" charset="0"/>
                                <a:ea typeface="DejaVu Math TeX Gyre" panose="02000503000000000000" pitchFamily="2" charset="0"/>
                                <a:cs typeface="DejaVu Math TeX Gyre" panose="02000503000000000000" pitchFamily="2" charset="0"/>
                              </a:rPr>
                              <m:t>𝒃</m:t>
                            </m:r>
                            <m:r>
                              <a:rPr lang="en-GB" sz="3600" b="1" i="1" smtClean="0">
                                <a:latin typeface="Cambria Math" panose="02040503050406030204" pitchFamily="18" charset="0"/>
                                <a:ea typeface="DejaVu Math TeX Gyre" panose="02000503000000000000" pitchFamily="2" charset="0"/>
                                <a:cs typeface="DejaVu Math TeX Gyre" panose="02000503000000000000" pitchFamily="2" charset="0"/>
                              </a:rPr>
                              <m:t>, </m:t>
                            </m:r>
                            <m:r>
                              <a:rPr lang="en-GB" sz="3600" b="1" i="1" smtClean="0">
                                <a:latin typeface="Cambria Math" panose="02040503050406030204" pitchFamily="18" charset="0"/>
                                <a:ea typeface="DejaVu Math TeX Gyre" panose="02000503000000000000" pitchFamily="2" charset="0"/>
                                <a:cs typeface="DejaVu Math TeX Gyre" panose="02000503000000000000" pitchFamily="2" charset="0"/>
                              </a:rPr>
                              <m:t>𝒄</m:t>
                            </m:r>
                          </m:e>
                        </m:d>
                      </m:e>
                    </m:d>
                    <m:r>
                      <m:rPr>
                        <m:aln/>
                      </m:rPr>
                      <a:rPr lang="en-GB" sz="3600" b="0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=</m:t>
                    </m:r>
                    <m:r>
                      <a:rPr lang="en-GB" sz="3600" b="1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𝒂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+</m:t>
                    </m:r>
                    <m:r>
                      <a:rPr lang="en-GB" sz="3600" b="1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𝒃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+</m:t>
                    </m:r>
                    <m:r>
                      <a:rPr lang="en-GB" sz="3600" b="1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𝒄</m:t>
                    </m:r>
                  </m:oMath>
                </a14:m>
                <a:br>
                  <a:rPr lang="en-GB" sz="3600" b="1" dirty="0">
                    <a:latin typeface="DejaVu Math TeX Gyre" panose="02000503000000000000" pitchFamily="2" charset="0"/>
                    <a:ea typeface="DejaVu Math TeX Gyre" panose="02000503000000000000" pitchFamily="2" charset="0"/>
                    <a:cs typeface="DejaVu Math TeX Gyre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0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en-GB" sz="3600" b="1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=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𝒂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+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𝒄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+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𝒃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3600" b="0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=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+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𝒂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+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𝒄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3600" b="0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 …</m:t>
                      </m:r>
                    </m:oMath>
                  </m:oMathPara>
                </a14:m>
                <a:br>
                  <a:rPr lang="en-GB" sz="3600" b="0" dirty="0">
                    <a:latin typeface="DejaVu Math TeX Gyre" panose="02000503000000000000" pitchFamily="2" charset="0"/>
                    <a:ea typeface="DejaVu Math TeX Gyre" panose="02000503000000000000" pitchFamily="2" charset="0"/>
                    <a:cs typeface="DejaVu Math TeX Gyre" panose="02000503000000000000" pitchFamily="2" charset="0"/>
                  </a:rPr>
                </a:br>
                <a:endParaRPr lang="en-GB" sz="3600" dirty="0">
                  <a:latin typeface="DejaVu Math TeX Gyre" panose="02000503000000000000" pitchFamily="2" charset="0"/>
                  <a:ea typeface="DejaVu Math TeX Gyre" panose="02000503000000000000" pitchFamily="2" charset="0"/>
                  <a:cs typeface="DejaVu Math TeX Gyre" panose="02000503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F108BB-75B0-434D-9A24-47E653493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988" y="4672584"/>
                <a:ext cx="8101584" cy="2308389"/>
              </a:xfrm>
              <a:prstGeom prst="rect">
                <a:avLst/>
              </a:prstGeom>
              <a:blipFill>
                <a:blip r:embed="rId2"/>
                <a:stretch>
                  <a:fillRect l="-2257" t="-3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0369A71-B18E-46B6-88D4-C41212F6C576}"/>
              </a:ext>
            </a:extLst>
          </p:cNvPr>
          <p:cNvSpPr txBox="1"/>
          <p:nvPr/>
        </p:nvSpPr>
        <p:spPr>
          <a:xfrm>
            <a:off x="1257300" y="2554973"/>
            <a:ext cx="157734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/>
              <a:t>Permutations of the input don’t change the output</a:t>
            </a:r>
          </a:p>
        </p:txBody>
      </p:sp>
    </p:spTree>
    <p:extLst>
      <p:ext uri="{BB962C8B-B14F-4D97-AF65-F5344CB8AC3E}">
        <p14:creationId xmlns:p14="http://schemas.microsoft.com/office/powerpoint/2010/main" val="3534875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CE6B-C963-443D-A24F-794AF8DC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2 (Zaheer et al.)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ACCB-995B-4354-A655-7C817BAE3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463188"/>
            <a:ext cx="15773400" cy="5247740"/>
          </a:xfrm>
        </p:spPr>
        <p:txBody>
          <a:bodyPr>
            <a:normAutofit fontScale="85000" lnSpcReduction="20000"/>
          </a:bodyPr>
          <a:lstStyle/>
          <a:p>
            <a:r>
              <a:rPr lang="en-GB" sz="3600" dirty="0"/>
              <a:t>Apply the same neural network to every element</a:t>
            </a:r>
          </a:p>
          <a:p>
            <a:endParaRPr lang="en-GB" sz="3600" dirty="0"/>
          </a:p>
          <a:p>
            <a:endParaRPr lang="en-GB" sz="3600" dirty="0"/>
          </a:p>
          <a:p>
            <a:endParaRPr lang="en-GB" sz="3600" dirty="0"/>
          </a:p>
          <a:p>
            <a:endParaRPr lang="en-GB" sz="3600" dirty="0"/>
          </a:p>
          <a:p>
            <a:endParaRPr lang="en-GB" sz="3600" dirty="0"/>
          </a:p>
          <a:p>
            <a:r>
              <a:rPr lang="en-GB" sz="3600" dirty="0"/>
              <a:t>Concatenate the same feature vector to every element</a:t>
            </a:r>
          </a:p>
          <a:p>
            <a:r>
              <a:rPr lang="en-GB" sz="3600" dirty="0"/>
              <a:t>Self-attention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054C-8041-4BA8-9F9D-8772778A702E}"/>
              </a:ext>
            </a:extLst>
          </p:cNvPr>
          <p:cNvSpPr txBox="1"/>
          <p:nvPr/>
        </p:nvSpPr>
        <p:spPr>
          <a:xfrm>
            <a:off x="1257300" y="1847087"/>
            <a:ext cx="15773400" cy="707886"/>
          </a:xfrm>
          <a:prstGeom prst="rect">
            <a:avLst/>
          </a:prstGeom>
          <a:solidFill>
            <a:srgbClr val="123242"/>
          </a:solidFill>
          <a:ln>
            <a:solidFill>
              <a:srgbClr val="1232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4000" dirty="0"/>
              <a:t>Permutation </a:t>
            </a:r>
            <a:r>
              <a:rPr lang="en-GB" sz="4000" b="1" dirty="0"/>
              <a:t>equivariance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F108BB-75B0-434D-9A24-47E6534938B0}"/>
                  </a:ext>
                </a:extLst>
              </p:cNvPr>
              <p:cNvSpPr txBox="1"/>
              <p:nvPr/>
            </p:nvSpPr>
            <p:spPr>
              <a:xfrm>
                <a:off x="1257300" y="5332732"/>
                <a:ext cx="1054760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3600" b="1" i="1" smtClean="0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</m:ctrlPr>
                        </m:dPr>
                        <m:e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𝒂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, 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𝒃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, 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𝒄</m:t>
                          </m:r>
                        </m:e>
                      </m:d>
                      <m:r>
                        <a:rPr lang="en-GB" sz="3600" b="1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→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{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</m:ctrlPr>
                        </m:dPr>
                        <m:e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𝒂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,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</m:ctrlPr>
                        </m:dPr>
                        <m:e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𝒃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,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𝑓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(</m:t>
                      </m:r>
                      <m:r>
                        <a:rPr lang="en-GB" sz="3600" b="1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𝒄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)}</m:t>
                      </m:r>
                    </m:oMath>
                  </m:oMathPara>
                </a14:m>
                <a:endParaRPr lang="en-GB" sz="3600" i="1" dirty="0">
                  <a:latin typeface="DejaVu Math TeX Gyre" panose="02000503000000000000" pitchFamily="2" charset="0"/>
                  <a:ea typeface="DejaVu Math TeX Gyre" panose="02000503000000000000" pitchFamily="2" charset="0"/>
                  <a:cs typeface="DejaVu Math TeX Gyre" panose="02000503000000000000" pitchFamily="2" charset="0"/>
                </a:endParaRPr>
              </a:p>
              <a:p>
                <a:endParaRPr lang="en-GB" sz="3600" i="1" dirty="0">
                  <a:latin typeface="DejaVu Math TeX Gyre" panose="02000503000000000000" pitchFamily="2" charset="0"/>
                  <a:ea typeface="DejaVu Math TeX Gyre" panose="02000503000000000000" pitchFamily="2" charset="0"/>
                  <a:cs typeface="DejaVu Math TeX Gyre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3600" b="1" i="1" smtClean="0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</m:ctrlPr>
                        </m:dPr>
                        <m:e>
                          <m:r>
                            <a:rPr lang="en-GB" sz="3600" b="1" i="1" smtClean="0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𝒃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, </m:t>
                          </m:r>
                          <m:r>
                            <a:rPr lang="en-GB" sz="3600" b="1" i="1" smtClean="0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𝒂</m:t>
                          </m:r>
                          <m:r>
                            <a:rPr lang="en-GB" sz="3600" b="0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,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 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𝒄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→{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</m:ctrlPr>
                        </m:dPr>
                        <m:e>
                          <m:r>
                            <a:rPr lang="en-GB" sz="3600" b="1" i="1" smtClean="0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𝒃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,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en-GB" sz="3600" b="1" i="1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</m:ctrlPr>
                        </m:dPr>
                        <m:e>
                          <m:r>
                            <a:rPr lang="en-GB" sz="3600" b="1" i="1" smtClean="0">
                              <a:latin typeface="Cambria Math" panose="02040503050406030204" pitchFamily="18" charset="0"/>
                              <a:ea typeface="DejaVu Math TeX Gyre" panose="02000503000000000000" pitchFamily="2" charset="0"/>
                              <a:cs typeface="DejaVu Math TeX Gyre" panose="02000503000000000000" pitchFamily="2" charset="0"/>
                            </a:rPr>
                            <m:t>𝒂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,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𝑓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(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𝒄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DejaVu Math TeX Gyre" panose="02000503000000000000" pitchFamily="2" charset="0"/>
                          <a:cs typeface="DejaVu Math TeX Gyre" panose="02000503000000000000" pitchFamily="2" charset="0"/>
                        </a:rPr>
                        <m:t>)}</m:t>
                      </m:r>
                    </m:oMath>
                  </m:oMathPara>
                </a14:m>
                <a:endParaRPr lang="en-GB" sz="3600" i="1" dirty="0">
                  <a:latin typeface="DejaVu Math TeX Gyre" panose="02000503000000000000" pitchFamily="2" charset="0"/>
                  <a:ea typeface="DejaVu Math TeX Gyre" panose="02000503000000000000" pitchFamily="2" charset="0"/>
                  <a:cs typeface="DejaVu Math TeX Gyre" panose="02000503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F108BB-75B0-434D-9A24-47E653493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5332732"/>
                <a:ext cx="10547604" cy="1754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0369A71-B18E-46B6-88D4-C41212F6C576}"/>
              </a:ext>
            </a:extLst>
          </p:cNvPr>
          <p:cNvSpPr txBox="1"/>
          <p:nvPr/>
        </p:nvSpPr>
        <p:spPr>
          <a:xfrm>
            <a:off x="1257300" y="2554973"/>
            <a:ext cx="15773400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/>
              <a:t>Permutations of the input change the permutation of the</a:t>
            </a:r>
          </a:p>
          <a:p>
            <a:r>
              <a:rPr lang="en-GB" sz="3600" dirty="0"/>
              <a:t>output predictably</a:t>
            </a:r>
          </a:p>
        </p:txBody>
      </p:sp>
    </p:spTree>
    <p:extLst>
      <p:ext uri="{BB962C8B-B14F-4D97-AF65-F5344CB8AC3E}">
        <p14:creationId xmlns:p14="http://schemas.microsoft.com/office/powerpoint/2010/main" val="3181598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0C9D-124B-40D3-B09F-146F8811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set 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6BB49-CEAA-41FB-81AF-C53EB4007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3600" dirty="0"/>
                  <a:t>Combine equivariant and invariant operations to build set encoders</a:t>
                </a:r>
              </a:p>
              <a:p>
                <a:r>
                  <a:rPr lang="en-GB" sz="3600" dirty="0"/>
                  <a:t>Deep Sets (Zaheer et al. 2017):</a:t>
                </a:r>
              </a:p>
              <a:p>
                <a:endParaRPr lang="en-GB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GB" sz="3600" b="0" dirty="0"/>
              </a:p>
              <a:p>
                <a:endParaRPr lang="en-GB" sz="3600" dirty="0"/>
              </a:p>
              <a:p>
                <a:r>
                  <a:rPr lang="en-GB" sz="3600" dirty="0"/>
                  <a:t>f and g are neural networks</a:t>
                </a:r>
              </a:p>
              <a:p>
                <a:r>
                  <a:rPr lang="en-GB" sz="3600" dirty="0"/>
                  <a:t>Universal approximation of permutation-invariant functions*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6BB49-CEAA-41FB-81AF-C53EB4007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63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8F54-D77C-4A8C-8CA9-12B846C1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00001">
            <a:hlinkClick r:id="" action="ppaction://media"/>
            <a:extLst>
              <a:ext uri="{FF2B5EF4-FFF2-40B4-BE49-F238E27FC236}">
                <a16:creationId xmlns:a16="http://schemas.microsoft.com/office/drawing/2014/main" id="{A91A28DB-2B63-4175-9F3C-815B6AE85D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427210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0C13-AFB4-44C0-AF86-157C7CAF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Universal approximation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46E98-EF74-48B6-9A95-C7A6753BDB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7300" y="2147778"/>
                <a:ext cx="15773400" cy="7723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3600" dirty="0"/>
                  <a:t> does two things:</a:t>
                </a:r>
              </a:p>
              <a:p>
                <a:pPr marL="685800" lvl="1" indent="0">
                  <a:buNone/>
                </a:pPr>
                <a:r>
                  <a:rPr lang="en-GB" dirty="0"/>
                  <a:t>1. maps every element to a unique natural number n</a:t>
                </a:r>
              </a:p>
              <a:p>
                <a:pPr marL="685800" lvl="1" indent="0">
                  <a:buNone/>
                </a:pPr>
                <a:r>
                  <a:rPr lang="en-GB" dirty="0"/>
                  <a:t>2. returns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DejaVu Math TeX Gyre" panose="02000503000000000000" pitchFamily="2" charset="0"/>
                            <a:cs typeface="DejaVu Math TeX Gyre" panose="02000503000000000000" pitchFamily="2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DejaVu Math TeX Gyre" panose="02000503000000000000" pitchFamily="2" charset="0"/>
                            <a:ea typeface="DejaVu Math TeX Gyre" panose="02000503000000000000" pitchFamily="2" charset="0"/>
                            <a:cs typeface="DejaVu Math TeX Gyre" panose="02000503000000000000" pitchFamily="2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DejaVu Math TeX Gyre" panose="02000503000000000000" pitchFamily="2" charset="0"/>
                            <a:ea typeface="DejaVu Math TeX Gyre" panose="02000503000000000000" pitchFamily="2" charset="0"/>
                            <a:cs typeface="DejaVu Math TeX Gyre" panose="02000503000000000000" pitchFamily="2" charset="0"/>
                          </a:rPr>
                          <m:t>−</m:t>
                        </m:r>
                        <m:r>
                          <a:rPr lang="en-GB" b="0" i="1" smtClean="0">
                            <a:latin typeface="DejaVu Math TeX Gyre" panose="02000503000000000000" pitchFamily="2" charset="0"/>
                            <a:ea typeface="DejaVu Math TeX Gyre" panose="02000503000000000000" pitchFamily="2" charset="0"/>
                            <a:cs typeface="DejaVu Math TeX Gyre" panose="02000503000000000000" pitchFamily="2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>
                  <a:latin typeface="DejaVu Math TeX Gyre" panose="02000503000000000000" pitchFamily="2" charset="0"/>
                  <a:ea typeface="DejaVu Math TeX Gyre" panose="02000503000000000000" pitchFamily="2" charset="0"/>
                  <a:cs typeface="DejaVu Math TeX Gyre" panose="02000503000000000000" pitchFamily="2" charset="0"/>
                </a:endParaRPr>
              </a:p>
              <a:p>
                <a:pPr marL="685800" lvl="1" indent="0">
                  <a:buNone/>
                </a:pPr>
                <a:r>
                  <a:rPr lang="en-GB" b="0" dirty="0">
                    <a:ea typeface="DejaVu Math TeX Gyre" panose="02000503000000000000" pitchFamily="2" charset="0"/>
                    <a:cs typeface="DejaVu Math TeX Gyre" panose="02000503000000000000" pitchFamily="2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𝒂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 →0.10000…</m:t>
                    </m:r>
                  </m:oMath>
                </a14:m>
                <a:r>
                  <a:rPr lang="en-GB" dirty="0">
                    <a:latin typeface="DejaVu Math TeX Gyre" panose="02000503000000000000" pitchFamily="2" charset="0"/>
                    <a:ea typeface="DejaVu Math TeX Gyre" panose="02000503000000000000" pitchFamily="2" charset="0"/>
                    <a:cs typeface="DejaVu Math TeX Gyre" panose="02000503000000000000" pitchFamily="2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 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𝒃</m:t>
                    </m:r>
                    <m:r>
                      <a:rPr lang="en-GB" i="1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→0.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01</m:t>
                    </m:r>
                    <m:r>
                      <a:rPr lang="en-GB" i="1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00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0</m:t>
                    </m:r>
                    <m:r>
                      <a:rPr lang="en-GB" i="1">
                        <a:latin typeface="Cambria Math" panose="02040503050406030204" pitchFamily="18" charset="0"/>
                        <a:ea typeface="DejaVu Math TeX Gyre" panose="02000503000000000000" pitchFamily="2" charset="0"/>
                        <a:cs typeface="DejaVu Math TeX Gyre" panose="02000503000000000000" pitchFamily="2" charset="0"/>
                      </a:rPr>
                      <m:t>…</m:t>
                    </m:r>
                  </m:oMath>
                </a14:m>
                <a:r>
                  <a:rPr lang="en-GB" dirty="0">
                    <a:latin typeface="DejaVu Math TeX Gyre" panose="02000503000000000000" pitchFamily="2" charset="0"/>
                    <a:ea typeface="DejaVu Math TeX Gyre" panose="02000503000000000000" pitchFamily="2" charset="0"/>
                    <a:cs typeface="DejaVu Math TeX Gyre" panose="02000503000000000000" pitchFamily="2" charset="0"/>
                  </a:rPr>
                  <a:t>   </a:t>
                </a:r>
              </a:p>
              <a:p>
                <a:pPr marL="685800" lvl="1" indent="0">
                  <a:buNone/>
                </a:pPr>
                <a:r>
                  <a:rPr lang="en-GB" dirty="0">
                    <a:latin typeface="DejaVu Math TeX Gyre" panose="02000503000000000000" pitchFamily="2" charset="0"/>
                    <a:ea typeface="DejaVu Math TeX Gyre" panose="02000503000000000000" pitchFamily="2" charset="0"/>
                    <a:cs typeface="DejaVu Math TeX Gyre" panose="02000503000000000000" pitchFamily="2" charset="0"/>
                  </a:rPr>
                  <a:t>  </a:t>
                </a:r>
              </a:p>
              <a:p>
                <a:r>
                  <a:rPr lang="en-GB" sz="3600" dirty="0"/>
                  <a:t>Result of the sum is unique for every possible set without duplicates</a:t>
                </a:r>
                <a:endParaRPr lang="en-GB" sz="3000" dirty="0"/>
              </a:p>
              <a:p>
                <a:pPr marL="685800" lvl="1" indent="0">
                  <a:buNone/>
                </a:pPr>
                <a:r>
                  <a:rPr lang="en-GB" dirty="0"/>
                  <a:t>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→0.11000…</m:t>
                    </m:r>
                  </m:oMath>
                </a14:m>
                <a:r>
                  <a:rPr lang="en-GB" dirty="0"/>
                  <a:t>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→0.10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0…</m:t>
                    </m:r>
                  </m:oMath>
                </a14:m>
                <a:endParaRPr lang="en-GB" dirty="0"/>
              </a:p>
              <a:p>
                <a:pPr lvl="1"/>
                <a:endParaRPr lang="en-GB" sz="3000" dirty="0"/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:[0, 1]→</m:t>
                    </m:r>
                    <m:r>
                      <a:rPr lang="en-GB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3600" dirty="0"/>
                  <a:t> maps this to any result we want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46E98-EF74-48B6-9A95-C7A6753BD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300" y="2147778"/>
                <a:ext cx="15773400" cy="772372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989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0C13-AFB4-44C0-AF86-157C7CAF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 Networks (Santoro et al. 2017)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46E98-EF74-48B6-9A95-C7A6753BDB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600" dirty="0"/>
                  <a:t>Create a new set by forming all the pairs:</a:t>
                </a:r>
              </a:p>
              <a:p>
                <a:pPr marL="0" indent="0">
                  <a:buNone/>
                </a:pPr>
                <a:endParaRPr lang="en-GB" sz="3600" dirty="0"/>
              </a:p>
              <a:p>
                <a:endParaRPr lang="en-GB" sz="3600" dirty="0"/>
              </a:p>
              <a:p>
                <a:endParaRPr lang="en-GB" sz="3600" dirty="0"/>
              </a:p>
              <a:p>
                <a:endParaRPr lang="en-GB" sz="3600" dirty="0"/>
              </a:p>
              <a:p>
                <a:endParaRPr lang="en-GB" sz="3600" dirty="0"/>
              </a:p>
              <a:p>
                <a:endParaRPr lang="en-GB" sz="3600" dirty="0"/>
              </a:p>
              <a:p>
                <a:r>
                  <a:rPr lang="en-GB" sz="3600" dirty="0"/>
                  <a:t>Then exactly the same as before:</a:t>
                </a:r>
              </a:p>
              <a:p>
                <a:endParaRPr lang="en-GB" sz="1600" dirty="0"/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000" dirty="0"/>
              </a:p>
              <a:p>
                <a:endParaRPr lang="en-GB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46E98-EF74-48B6-9A95-C7A6753BD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326" b="-2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4BA675-B1E3-4E42-8F55-B8B256E4EDD3}"/>
                  </a:ext>
                </a:extLst>
              </p:cNvPr>
              <p:cNvSpPr txBox="1"/>
              <p:nvPr/>
            </p:nvSpPr>
            <p:spPr>
              <a:xfrm>
                <a:off x="1435100" y="3352800"/>
                <a:ext cx="11173968" cy="296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3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en-GB" sz="3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3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3600" dirty="0">
                    <a:ea typeface="Cambria Math" panose="02040503050406030204" pitchFamily="18" charset="0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3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GB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3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4BA675-B1E3-4E42-8F55-B8B256E4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3352800"/>
                <a:ext cx="11173968" cy="2969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39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4292A5-126B-4F0A-A511-AC754A2A9E2B}"/>
              </a:ext>
            </a:extLst>
          </p:cNvPr>
          <p:cNvSpPr/>
          <p:nvPr/>
        </p:nvSpPr>
        <p:spPr>
          <a:xfrm>
            <a:off x="1" y="0"/>
            <a:ext cx="18288000" cy="10287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061DC-69A1-4504-BB08-D3DD429850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14782800" cy="1032668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60D5ED-C1B4-44A2-B784-770D5470F616}"/>
              </a:ext>
            </a:extLst>
          </p:cNvPr>
          <p:cNvSpPr/>
          <p:nvPr/>
        </p:nvSpPr>
        <p:spPr>
          <a:xfrm>
            <a:off x="9418320" y="1124712"/>
            <a:ext cx="2724912" cy="131673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5927B-927B-4C8F-8EEB-AC6C3684D0DE}"/>
              </a:ext>
            </a:extLst>
          </p:cNvPr>
          <p:cNvSpPr/>
          <p:nvPr/>
        </p:nvSpPr>
        <p:spPr>
          <a:xfrm>
            <a:off x="960120" y="0"/>
            <a:ext cx="15745968" cy="27432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54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0">
            <a:hlinkClick r:id="" action="ppaction://media"/>
            <a:extLst>
              <a:ext uri="{FF2B5EF4-FFF2-40B4-BE49-F238E27FC236}">
                <a16:creationId xmlns:a16="http://schemas.microsoft.com/office/drawing/2014/main" id="{B62F6D43-A7C7-4396-9958-13FBD4E083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1">
            <a:hlinkClick r:id="" action="ppaction://media"/>
            <a:extLst>
              <a:ext uri="{FF2B5EF4-FFF2-40B4-BE49-F238E27FC236}">
                <a16:creationId xmlns:a16="http://schemas.microsoft.com/office/drawing/2014/main" id="{C09FF27E-6917-4BCA-8703-2CA003061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2">
            <a:hlinkClick r:id="" action="ppaction://media"/>
            <a:extLst>
              <a:ext uri="{FF2B5EF4-FFF2-40B4-BE49-F238E27FC236}">
                <a16:creationId xmlns:a16="http://schemas.microsoft.com/office/drawing/2014/main" id="{2601E29E-A0F8-498A-85F1-8B3E21F700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9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3">
            <a:hlinkClick r:id="" action="ppaction://media"/>
            <a:extLst>
              <a:ext uri="{FF2B5EF4-FFF2-40B4-BE49-F238E27FC236}">
                <a16:creationId xmlns:a16="http://schemas.microsoft.com/office/drawing/2014/main" id="{7CBAD20D-DC90-4E8C-957F-BDD2CC425B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4">
            <a:hlinkClick r:id="" action="ppaction://media"/>
            <a:extLst>
              <a:ext uri="{FF2B5EF4-FFF2-40B4-BE49-F238E27FC236}">
                <a16:creationId xmlns:a16="http://schemas.microsoft.com/office/drawing/2014/main" id="{12AD2618-F24D-4CAE-882C-AF854D7C6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5">
            <a:hlinkClick r:id="" action="ppaction://media"/>
            <a:extLst>
              <a:ext uri="{FF2B5EF4-FFF2-40B4-BE49-F238E27FC236}">
                <a16:creationId xmlns:a16="http://schemas.microsoft.com/office/drawing/2014/main" id="{2022CF27-52FE-42A7-A1A9-1A62549BC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1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6">
            <a:hlinkClick r:id="" action="ppaction://media"/>
            <a:extLst>
              <a:ext uri="{FF2B5EF4-FFF2-40B4-BE49-F238E27FC236}">
                <a16:creationId xmlns:a16="http://schemas.microsoft.com/office/drawing/2014/main" id="{1A76C0E3-1617-46D8-84E1-8B8298C4B6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0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6E33-DBBA-42A2-B83A-EBFF7FE6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00002">
            <a:hlinkClick r:id="" action="ppaction://media"/>
            <a:extLst>
              <a:ext uri="{FF2B5EF4-FFF2-40B4-BE49-F238E27FC236}">
                <a16:creationId xmlns:a16="http://schemas.microsoft.com/office/drawing/2014/main" id="{74A05AC9-F522-4B77-B4AF-3DDA38E34F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118082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7">
            <a:hlinkClick r:id="" action="ppaction://media"/>
            <a:extLst>
              <a:ext uri="{FF2B5EF4-FFF2-40B4-BE49-F238E27FC236}">
                <a16:creationId xmlns:a16="http://schemas.microsoft.com/office/drawing/2014/main" id="{0D95D6FA-AF5D-43FA-A52B-8BE5A0CA24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3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8">
            <a:hlinkClick r:id="" action="ppaction://media"/>
            <a:extLst>
              <a:ext uri="{FF2B5EF4-FFF2-40B4-BE49-F238E27FC236}">
                <a16:creationId xmlns:a16="http://schemas.microsoft.com/office/drawing/2014/main" id="{FB6F9D73-BC94-4BD2-A198-7CB9CC3D7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0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9">
            <a:hlinkClick r:id="" action="ppaction://media"/>
            <a:extLst>
              <a:ext uri="{FF2B5EF4-FFF2-40B4-BE49-F238E27FC236}">
                <a16:creationId xmlns:a16="http://schemas.microsoft.com/office/drawing/2014/main" id="{F65A6C26-46D8-4ADE-8C14-68371B5ED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0">
            <a:hlinkClick r:id="" action="ppaction://media"/>
            <a:extLst>
              <a:ext uri="{FF2B5EF4-FFF2-40B4-BE49-F238E27FC236}">
                <a16:creationId xmlns:a16="http://schemas.microsoft.com/office/drawing/2014/main" id="{44C29BC8-3507-49FF-9AC2-39B104C7A3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1">
            <a:hlinkClick r:id="" action="ppaction://media"/>
            <a:extLst>
              <a:ext uri="{FF2B5EF4-FFF2-40B4-BE49-F238E27FC236}">
                <a16:creationId xmlns:a16="http://schemas.microsoft.com/office/drawing/2014/main" id="{7DFD6A7F-2343-42DC-8957-9CAFA4BB3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1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2">
            <a:hlinkClick r:id="" action="ppaction://media"/>
            <a:extLst>
              <a:ext uri="{FF2B5EF4-FFF2-40B4-BE49-F238E27FC236}">
                <a16:creationId xmlns:a16="http://schemas.microsoft.com/office/drawing/2014/main" id="{BD102F66-4625-41AB-B122-393B20EC5C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7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3">
            <a:hlinkClick r:id="" action="ppaction://media"/>
            <a:extLst>
              <a:ext uri="{FF2B5EF4-FFF2-40B4-BE49-F238E27FC236}">
                <a16:creationId xmlns:a16="http://schemas.microsoft.com/office/drawing/2014/main" id="{00C0B23C-F2D4-40BA-A8D9-4D91D51E62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4">
            <a:hlinkClick r:id="" action="ppaction://media"/>
            <a:extLst>
              <a:ext uri="{FF2B5EF4-FFF2-40B4-BE49-F238E27FC236}">
                <a16:creationId xmlns:a16="http://schemas.microsoft.com/office/drawing/2014/main" id="{A7867338-A7C7-4636-882F-408064D32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DA75-2151-4FDE-AD55-E1D23C6A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FSPool</a:t>
            </a:r>
            <a:r>
              <a:rPr lang="en-GB" dirty="0"/>
              <a:t> learned functions</a:t>
            </a:r>
          </a:p>
        </p:txBody>
      </p:sp>
      <p:pic>
        <p:nvPicPr>
          <p:cNvPr id="5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AF73D85F-CFB5-448A-BDA1-BFC20DEF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88" y="1828800"/>
            <a:ext cx="10301423" cy="7969026"/>
          </a:xfrm>
        </p:spPr>
      </p:pic>
    </p:spTree>
    <p:extLst>
      <p:ext uri="{BB962C8B-B14F-4D97-AF65-F5344CB8AC3E}">
        <p14:creationId xmlns:p14="http://schemas.microsoft.com/office/powerpoint/2010/main" val="57051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C8E4-C139-4BD4-94E6-E9441581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encoder on CLEVR</a:t>
            </a:r>
          </a:p>
        </p:txBody>
      </p:sp>
      <p:pic>
        <p:nvPicPr>
          <p:cNvPr id="5" name="Content Placeholder 4" descr="A picture containing indoor, sitting, small, toy&#10;&#10;Description automatically generated">
            <a:extLst>
              <a:ext uri="{FF2B5EF4-FFF2-40B4-BE49-F238E27FC236}">
                <a16:creationId xmlns:a16="http://schemas.microsoft.com/office/drawing/2014/main" id="{10D02CDD-BBE1-4B0F-97AA-4806AEF61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68" y="1790415"/>
            <a:ext cx="4447165" cy="29647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6F878-74ED-4A1A-BE73-4FECECE20FF3}"/>
              </a:ext>
            </a:extLst>
          </p:cNvPr>
          <p:cNvSpPr txBox="1"/>
          <p:nvPr/>
        </p:nvSpPr>
        <p:spPr>
          <a:xfrm>
            <a:off x="7790688" y="2672638"/>
            <a:ext cx="579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How many objects are left of the grey object?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867F7-0891-4F83-932D-45ED65534BB6}"/>
                  </a:ext>
                </a:extLst>
              </p:cNvPr>
              <p:cNvSpPr txBox="1"/>
              <p:nvPr/>
            </p:nvSpPr>
            <p:spPr>
              <a:xfrm>
                <a:off x="1746504" y="4932763"/>
                <a:ext cx="6419088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d>
                            <m:dPr>
                              <m:ctrlP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d>
                            <m:dPr>
                              <m:ctrlP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6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𝐹𝑆𝑃𝑜𝑜𝑙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𝐹𝑆𝑃𝑜𝑜𝑙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({…}))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867F7-0891-4F83-932D-45ED65534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504" y="4932763"/>
                <a:ext cx="6419088" cy="5078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5534CFB-5F17-4512-85ED-5CB8C304AD03}"/>
              </a:ext>
            </a:extLst>
          </p:cNvPr>
          <p:cNvSpPr txBox="1"/>
          <p:nvPr/>
        </p:nvSpPr>
        <p:spPr>
          <a:xfrm>
            <a:off x="8546592" y="5794303"/>
            <a:ext cx="6419088" cy="4161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3600" b="0" dirty="0"/>
              <a:t>Relation Network</a:t>
            </a:r>
            <a:endParaRPr lang="en-GB" sz="3600" dirty="0"/>
          </a:p>
          <a:p>
            <a:pPr algn="r">
              <a:lnSpc>
                <a:spcPct val="150000"/>
              </a:lnSpc>
            </a:pPr>
            <a:r>
              <a:rPr lang="en-GB" sz="3600" b="0" dirty="0" err="1"/>
              <a:t>Concat</a:t>
            </a:r>
            <a:r>
              <a:rPr lang="en-GB" sz="3600" b="0" dirty="0"/>
              <a:t> question embedding</a:t>
            </a:r>
          </a:p>
          <a:p>
            <a:pPr algn="r">
              <a:lnSpc>
                <a:spcPct val="150000"/>
              </a:lnSpc>
            </a:pPr>
            <a:r>
              <a:rPr lang="en-GB" sz="3600" dirty="0"/>
              <a:t>Elementwise MLP</a:t>
            </a:r>
          </a:p>
          <a:p>
            <a:pPr algn="r">
              <a:lnSpc>
                <a:spcPct val="150000"/>
              </a:lnSpc>
            </a:pPr>
            <a:r>
              <a:rPr lang="en-GB" sz="3600" b="0" dirty="0"/>
              <a:t>Learned pooling</a:t>
            </a:r>
          </a:p>
          <a:p>
            <a:pPr algn="r">
              <a:lnSpc>
                <a:spcPct val="150000"/>
              </a:lnSpc>
            </a:pPr>
            <a:r>
              <a:rPr lang="en-GB" sz="3600" dirty="0"/>
              <a:t>MLP classifier</a:t>
            </a:r>
            <a:endParaRPr lang="en-GB" sz="3600" b="0" dirty="0"/>
          </a:p>
        </p:txBody>
      </p:sp>
    </p:spTree>
    <p:extLst>
      <p:ext uri="{BB962C8B-B14F-4D97-AF65-F5344CB8AC3E}">
        <p14:creationId xmlns:p14="http://schemas.microsoft.com/office/powerpoint/2010/main" val="256448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2E9A1-6C96-4253-B70C-20E8756A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00003">
            <a:hlinkClick r:id="" action="ppaction://media"/>
            <a:extLst>
              <a:ext uri="{FF2B5EF4-FFF2-40B4-BE49-F238E27FC236}">
                <a16:creationId xmlns:a16="http://schemas.microsoft.com/office/drawing/2014/main" id="{2E4D8895-D99A-4883-9673-BC3579CF62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1498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0001">
            <a:hlinkClick r:id="" action="ppaction://media"/>
            <a:extLst>
              <a:ext uri="{FF2B5EF4-FFF2-40B4-BE49-F238E27FC236}">
                <a16:creationId xmlns:a16="http://schemas.microsoft.com/office/drawing/2014/main" id="{8A7C7AF4-BC3C-43EC-AFBD-444AFE5F5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31133"/>
            <a:ext cx="18288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7C1C3-73D5-4732-9F43-DDC38C8B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2F9B-665A-4DA4-82A1-EAE87394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6992587"/>
            <a:ext cx="15773400" cy="3294413"/>
          </a:xfrm>
        </p:spPr>
        <p:txBody>
          <a:bodyPr/>
          <a:lstStyle/>
          <a:p>
            <a:r>
              <a:rPr lang="en-GB" dirty="0"/>
              <a:t>Parts of this talk: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GB" dirty="0"/>
              <a:t>Set encoders: set → vector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GB" dirty="0"/>
              <a:t>Set decoders: vector → set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9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0CDA-18F2-4C86-AB7F-71459E16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loss animation</a:t>
            </a:r>
          </a:p>
        </p:txBody>
      </p:sp>
      <p:pic>
        <p:nvPicPr>
          <p:cNvPr id="5" name="00000">
            <a:hlinkClick r:id="" action="ppaction://media"/>
            <a:extLst>
              <a:ext uri="{FF2B5EF4-FFF2-40B4-BE49-F238E27FC236}">
                <a16:creationId xmlns:a16="http://schemas.microsoft.com/office/drawing/2014/main" id="{22CD9739-F678-4A68-B291-8B2DA56EBB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38423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1CEE-6441-498B-A5D1-8D36E0AD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1">
            <a:hlinkClick r:id="" action="ppaction://media"/>
            <a:extLst>
              <a:ext uri="{FF2B5EF4-FFF2-40B4-BE49-F238E27FC236}">
                <a16:creationId xmlns:a16="http://schemas.microsoft.com/office/drawing/2014/main" id="{BF873DFE-D103-4AB5-8852-0D656AFBF7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25952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EF03-7FDF-4E8C-9375-D5598AB0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2">
            <a:hlinkClick r:id="" action="ppaction://media"/>
            <a:extLst>
              <a:ext uri="{FF2B5EF4-FFF2-40B4-BE49-F238E27FC236}">
                <a16:creationId xmlns:a16="http://schemas.microsoft.com/office/drawing/2014/main" id="{830B6E6E-F66C-48E3-9727-1975DDD3B6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40308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1398-7648-4A7A-B619-01013B3B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3">
            <a:hlinkClick r:id="" action="ppaction://media"/>
            <a:extLst>
              <a:ext uri="{FF2B5EF4-FFF2-40B4-BE49-F238E27FC236}">
                <a16:creationId xmlns:a16="http://schemas.microsoft.com/office/drawing/2014/main" id="{494C0404-5C85-4618-B7EC-831460E7DD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85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254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1645-85DE-469C-98EC-2D7794A5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4">
            <a:hlinkClick r:id="" action="ppaction://media"/>
            <a:extLst>
              <a:ext uri="{FF2B5EF4-FFF2-40B4-BE49-F238E27FC236}">
                <a16:creationId xmlns:a16="http://schemas.microsoft.com/office/drawing/2014/main" id="{5DBEB0C9-6034-491B-AC1E-16B5FF0030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32061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5E1A-70DD-4F51-B3A2-8CB1B1D9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5">
            <a:hlinkClick r:id="" action="ppaction://media"/>
            <a:extLst>
              <a:ext uri="{FF2B5EF4-FFF2-40B4-BE49-F238E27FC236}">
                <a16:creationId xmlns:a16="http://schemas.microsoft.com/office/drawing/2014/main" id="{0E69A7E8-28C9-405A-A26A-DAA9E39541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46471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BEFC5-E18A-4643-85CB-5ED2F5A9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MLP as set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DF095-1692-490E-BBC4-2BCEF1252E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3600" dirty="0"/>
                  <a:t>To predict sets of size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3600" dirty="0"/>
                  <a:t> with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3600" dirty="0"/>
                  <a:t> channels, use MLP with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3600" dirty="0"/>
                  <a:t> outputs</a:t>
                </a:r>
              </a:p>
              <a:p>
                <a:endParaRPr lang="en-GB" sz="3600" dirty="0"/>
              </a:p>
              <a:p>
                <a:r>
                  <a:rPr lang="en-GB" sz="3600" b="0" dirty="0"/>
                  <a:t>Input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 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6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sz="3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sz="36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7  </m:t>
                              </m:r>
                            </m:e>
                          </m:mr>
                          <m:mr>
                            <m:e>
                              <m:r>
                                <a:rPr lang="en-GB" sz="3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36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sz="3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GB" sz="36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3600" dirty="0"/>
              </a:p>
              <a:p>
                <a:endParaRPr lang="en-GB" sz="3600" dirty="0"/>
              </a:p>
              <a:p>
                <a:r>
                  <a:rPr lang="en-GB" sz="3600" dirty="0"/>
                  <a:t>Order of sets doesn’t matter, so an MLP for predicting the set in a fixed order is fine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DF095-1692-490E-BBC4-2BCEF1252E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78A5BE-DFE6-4340-81FA-F733F00ADDB6}"/>
              </a:ext>
            </a:extLst>
          </p:cNvPr>
          <p:cNvSpPr txBox="1"/>
          <p:nvPr/>
        </p:nvSpPr>
        <p:spPr>
          <a:xfrm>
            <a:off x="4123068" y="5778500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… right?</a:t>
            </a:r>
          </a:p>
        </p:txBody>
      </p:sp>
    </p:spTree>
    <p:extLst>
      <p:ext uri="{BB962C8B-B14F-4D97-AF65-F5344CB8AC3E}">
        <p14:creationId xmlns:p14="http://schemas.microsoft.com/office/powerpoint/2010/main" val="26103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CBFB-D9AE-430D-8E58-E1EB722F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 animation</a:t>
            </a:r>
          </a:p>
        </p:txBody>
      </p:sp>
      <p:pic>
        <p:nvPicPr>
          <p:cNvPr id="7" name="00000">
            <a:hlinkClick r:id="" action="ppaction://media"/>
            <a:extLst>
              <a:ext uri="{FF2B5EF4-FFF2-40B4-BE49-F238E27FC236}">
                <a16:creationId xmlns:a16="http://schemas.microsoft.com/office/drawing/2014/main" id="{018DA809-362A-4386-80E7-057E583E8A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85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90549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E7-877E-46D0-B937-50FB49B9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1">
            <a:hlinkClick r:id="" action="ppaction://media"/>
            <a:extLst>
              <a:ext uri="{FF2B5EF4-FFF2-40B4-BE49-F238E27FC236}">
                <a16:creationId xmlns:a16="http://schemas.microsoft.com/office/drawing/2014/main" id="{ECAB8197-715F-44B2-8E02-5411A87662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54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177664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FA5A-C2D2-4577-BCC5-502F1797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00004">
            <a:hlinkClick r:id="" action="ppaction://media"/>
            <a:extLst>
              <a:ext uri="{FF2B5EF4-FFF2-40B4-BE49-F238E27FC236}">
                <a16:creationId xmlns:a16="http://schemas.microsoft.com/office/drawing/2014/main" id="{3E6B233E-86E0-4F83-B274-DCB8B672CB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206515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D614-6198-4A7B-9DAF-A1D5B71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2">
            <a:hlinkClick r:id="" action="ppaction://media"/>
            <a:extLst>
              <a:ext uri="{FF2B5EF4-FFF2-40B4-BE49-F238E27FC236}">
                <a16:creationId xmlns:a16="http://schemas.microsoft.com/office/drawing/2014/main" id="{542C249B-FF8B-4ACA-9E47-D1AF9538D1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314032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3352-ACF2-4DD4-BAA6-82FA70154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3">
            <a:hlinkClick r:id="" action="ppaction://media"/>
            <a:extLst>
              <a:ext uri="{FF2B5EF4-FFF2-40B4-BE49-F238E27FC236}">
                <a16:creationId xmlns:a16="http://schemas.microsoft.com/office/drawing/2014/main" id="{CBB027F0-39A6-42BA-BC8D-A2620C5758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45653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945-845A-4542-966C-395828CE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4">
            <a:hlinkClick r:id="" action="ppaction://media"/>
            <a:extLst>
              <a:ext uri="{FF2B5EF4-FFF2-40B4-BE49-F238E27FC236}">
                <a16:creationId xmlns:a16="http://schemas.microsoft.com/office/drawing/2014/main" id="{1B3B1708-23E8-456E-8FD1-88E72B81F4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337457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0ED3-9A48-46D3-AFE7-56C1EDE3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5">
            <a:hlinkClick r:id="" action="ppaction://media"/>
            <a:extLst>
              <a:ext uri="{FF2B5EF4-FFF2-40B4-BE49-F238E27FC236}">
                <a16:creationId xmlns:a16="http://schemas.microsoft.com/office/drawing/2014/main" id="{A1C77739-FB52-4D48-9E03-C0A48BE6F7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419504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3E47-7F87-423F-A658-62135CA1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6">
            <a:hlinkClick r:id="" action="ppaction://media"/>
            <a:extLst>
              <a:ext uri="{FF2B5EF4-FFF2-40B4-BE49-F238E27FC236}">
                <a16:creationId xmlns:a16="http://schemas.microsoft.com/office/drawing/2014/main" id="{2576EFB4-FDF6-4C6C-A27B-7DA60821B0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31909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8458-4426-4F98-8E2F-15AF34AB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went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1F5FE-8307-44E5-90EB-E8AAD634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MLP have ordered outputs, sets are unordered</a:t>
            </a:r>
          </a:p>
          <a:p>
            <a:r>
              <a:rPr lang="en-GB" dirty="0"/>
              <a:t>Result: discontinuity and sadness</a:t>
            </a:r>
          </a:p>
          <a:p>
            <a:endParaRPr lang="en-GB" dirty="0"/>
          </a:p>
          <a:p>
            <a:r>
              <a:rPr lang="en-GB" dirty="0"/>
              <a:t>Don’t ignore the structure of the problem!</a:t>
            </a:r>
          </a:p>
          <a:p>
            <a:r>
              <a:rPr lang="en-GB" dirty="0"/>
              <a:t>Need a model that has unordered outputs</a:t>
            </a:r>
          </a:p>
        </p:txBody>
      </p:sp>
    </p:spTree>
    <p:extLst>
      <p:ext uri="{BB962C8B-B14F-4D97-AF65-F5344CB8AC3E}">
        <p14:creationId xmlns:p14="http://schemas.microsoft.com/office/powerpoint/2010/main" val="1982008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E8B6B-F364-4441-BFE4-1A45F53A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2235"/>
            <a:ext cx="9431394" cy="5004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693FF-C1CD-4836-BA9E-6A2F0E853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53425" cy="506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AFB11-D3A4-40DC-9079-784496CE8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394" y="0"/>
            <a:ext cx="8856605" cy="609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B43840-F95A-443A-9EF1-197F1838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394" y="6096000"/>
            <a:ext cx="8681911" cy="3534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178951-4A43-4AD3-B17D-A16677617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394" y="9491970"/>
            <a:ext cx="8834574" cy="7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67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0477-6288-422E-B890-46E616C2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00000">
            <a:hlinkClick r:id="" action="ppaction://media"/>
            <a:extLst>
              <a:ext uri="{FF2B5EF4-FFF2-40B4-BE49-F238E27FC236}">
                <a16:creationId xmlns:a16="http://schemas.microsoft.com/office/drawing/2014/main" id="{99ED2848-1BF9-4D47-9378-310F0F24B4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375922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7DA8-0124-4D39-87EF-12A74D2C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1">
            <a:hlinkClick r:id="" action="ppaction://media"/>
            <a:extLst>
              <a:ext uri="{FF2B5EF4-FFF2-40B4-BE49-F238E27FC236}">
                <a16:creationId xmlns:a16="http://schemas.microsoft.com/office/drawing/2014/main" id="{AC431623-3AF5-411F-A388-01B116DE7F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0290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157B-FB6C-437D-A6D2-02BDEA0E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2">
            <a:hlinkClick r:id="" action="ppaction://media"/>
            <a:extLst>
              <a:ext uri="{FF2B5EF4-FFF2-40B4-BE49-F238E27FC236}">
                <a16:creationId xmlns:a16="http://schemas.microsoft.com/office/drawing/2014/main" id="{8B1A9EEE-3DCB-43B1-A677-FBE4F39124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313590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252E-563D-4772-BA86-DCA9DEB9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00005">
            <a:hlinkClick r:id="" action="ppaction://media"/>
            <a:extLst>
              <a:ext uri="{FF2B5EF4-FFF2-40B4-BE49-F238E27FC236}">
                <a16:creationId xmlns:a16="http://schemas.microsoft.com/office/drawing/2014/main" id="{8293C858-253C-4B93-8A27-C852BEC2AD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29987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56F3-AAF5-454A-8C6F-8B0352FA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3">
            <a:hlinkClick r:id="" action="ppaction://media"/>
            <a:extLst>
              <a:ext uri="{FF2B5EF4-FFF2-40B4-BE49-F238E27FC236}">
                <a16:creationId xmlns:a16="http://schemas.microsoft.com/office/drawing/2014/main" id="{A9C62981-33A8-4992-8C65-187A37FFA7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6836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7242-E47C-42DA-A156-05214758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4">
            <a:hlinkClick r:id="" action="ppaction://media"/>
            <a:extLst>
              <a:ext uri="{FF2B5EF4-FFF2-40B4-BE49-F238E27FC236}">
                <a16:creationId xmlns:a16="http://schemas.microsoft.com/office/drawing/2014/main" id="{6E6EEE00-773D-4CEE-94B8-4296585A2A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37947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952D-7F45-4761-AACB-6D04E183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5">
            <a:hlinkClick r:id="" action="ppaction://media"/>
            <a:extLst>
              <a:ext uri="{FF2B5EF4-FFF2-40B4-BE49-F238E27FC236}">
                <a16:creationId xmlns:a16="http://schemas.microsoft.com/office/drawing/2014/main" id="{0ABC9DB3-DC3E-4760-A006-1119854073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404497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7AC6-37B4-40D8-975A-9FAC6F33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6">
            <a:hlinkClick r:id="" action="ppaction://media"/>
            <a:extLst>
              <a:ext uri="{FF2B5EF4-FFF2-40B4-BE49-F238E27FC236}">
                <a16:creationId xmlns:a16="http://schemas.microsoft.com/office/drawing/2014/main" id="{3CD50D14-EC73-47FA-A2CC-2EB16D6846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9878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524C-9FF0-4DAA-9C4A-8B0A96BD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7">
            <a:hlinkClick r:id="" action="ppaction://media"/>
            <a:extLst>
              <a:ext uri="{FF2B5EF4-FFF2-40B4-BE49-F238E27FC236}">
                <a16:creationId xmlns:a16="http://schemas.microsoft.com/office/drawing/2014/main" id="{293F73F9-AC5C-454F-BF82-2AC39066CA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320001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2F94-ABD9-4CCF-A9D8-49EE4743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8">
            <a:hlinkClick r:id="" action="ppaction://media"/>
            <a:extLst>
              <a:ext uri="{FF2B5EF4-FFF2-40B4-BE49-F238E27FC236}">
                <a16:creationId xmlns:a16="http://schemas.microsoft.com/office/drawing/2014/main" id="{6D5715B7-FB87-4670-B5B5-0F86E58EBE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89323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9C40-7158-42A2-A63F-DA5E6204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09">
            <a:hlinkClick r:id="" action="ppaction://media"/>
            <a:extLst>
              <a:ext uri="{FF2B5EF4-FFF2-40B4-BE49-F238E27FC236}">
                <a16:creationId xmlns:a16="http://schemas.microsoft.com/office/drawing/2014/main" id="{74BD83C3-9CB8-465D-AB79-497A2368E8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33346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BAF4-7A07-4709-99A2-6D199160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10">
            <a:hlinkClick r:id="" action="ppaction://media"/>
            <a:extLst>
              <a:ext uri="{FF2B5EF4-FFF2-40B4-BE49-F238E27FC236}">
                <a16:creationId xmlns:a16="http://schemas.microsoft.com/office/drawing/2014/main" id="{074BB3A1-6C8F-455A-B5DD-329F6FFA02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54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9006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78CC-E13E-4AD9-9155-41A7B850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11">
            <a:hlinkClick r:id="" action="ppaction://media"/>
            <a:extLst>
              <a:ext uri="{FF2B5EF4-FFF2-40B4-BE49-F238E27FC236}">
                <a16:creationId xmlns:a16="http://schemas.microsoft.com/office/drawing/2014/main" id="{B7FED6F2-756B-40FE-B868-A06DDF562D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14716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2163-FBF1-4630-BAFC-15BA4F36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12">
            <a:hlinkClick r:id="" action="ppaction://media"/>
            <a:extLst>
              <a:ext uri="{FF2B5EF4-FFF2-40B4-BE49-F238E27FC236}">
                <a16:creationId xmlns:a16="http://schemas.microsoft.com/office/drawing/2014/main" id="{FFC5874D-F500-4B28-B6A5-1AA81EC928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38561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71AA-5A5C-4C1C-9B3D-D08DDDCC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00006">
            <a:hlinkClick r:id="" action="ppaction://media"/>
            <a:extLst>
              <a:ext uri="{FF2B5EF4-FFF2-40B4-BE49-F238E27FC236}">
                <a16:creationId xmlns:a16="http://schemas.microsoft.com/office/drawing/2014/main" id="{97A88A11-F619-45D1-B011-BFF236669E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97492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CA60-5DF0-417D-BC74-CEF27CA8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13">
            <a:hlinkClick r:id="" action="ppaction://media"/>
            <a:extLst>
              <a:ext uri="{FF2B5EF4-FFF2-40B4-BE49-F238E27FC236}">
                <a16:creationId xmlns:a16="http://schemas.microsoft.com/office/drawing/2014/main" id="{B2DE39AB-2D4F-425B-BB81-B2B6AF6070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596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BB62-F1B3-47C0-A0BD-2599F091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00014">
            <a:hlinkClick r:id="" action="ppaction://media"/>
            <a:extLst>
              <a:ext uri="{FF2B5EF4-FFF2-40B4-BE49-F238E27FC236}">
                <a16:creationId xmlns:a16="http://schemas.microsoft.com/office/drawing/2014/main" id="{6B38A844-9E96-482C-ADCB-7055814A6A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92406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A4FD9-5949-4EA2-99D2-DB1F2D5A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CLEVR </a:t>
            </a:r>
            <a:r>
              <a:rPr lang="en-GB" dirty="0" err="1"/>
              <a:t>bbox</a:t>
            </a:r>
            <a:r>
              <a:rPr lang="en-GB" dirty="0"/>
              <a:t> animation</a:t>
            </a:r>
          </a:p>
        </p:txBody>
      </p:sp>
      <p:pic>
        <p:nvPicPr>
          <p:cNvPr id="5" name="BoxPrediction">
            <a:hlinkClick r:id="" action="ppaction://media"/>
            <a:extLst>
              <a:ext uri="{FF2B5EF4-FFF2-40B4-BE49-F238E27FC236}">
                <a16:creationId xmlns:a16="http://schemas.microsoft.com/office/drawing/2014/main" id="{9D60B230-459E-4CB2-9EBE-DA0839B705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288985" cy="10287000"/>
          </a:xfrm>
        </p:spPr>
      </p:pic>
    </p:spTree>
    <p:extLst>
      <p:ext uri="{BB962C8B-B14F-4D97-AF65-F5344CB8AC3E}">
        <p14:creationId xmlns:p14="http://schemas.microsoft.com/office/powerpoint/2010/main" val="152704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A4FD9-5949-4EA2-99D2-DB1F2D5A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CLEVR state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7A6C-ACAE-477E-ADE6-33BDB783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started</a:t>
            </a:r>
          </a:p>
          <a:p>
            <a:endParaRPr lang="en-GB" dirty="0"/>
          </a:p>
        </p:txBody>
      </p:sp>
      <p:pic>
        <p:nvPicPr>
          <p:cNvPr id="5" name="StatePrediction">
            <a:hlinkClick r:id="" action="ppaction://media"/>
            <a:extLst>
              <a:ext uri="{FF2B5EF4-FFF2-40B4-BE49-F238E27FC236}">
                <a16:creationId xmlns:a16="http://schemas.microsoft.com/office/drawing/2014/main" id="{D74FA4AC-7D19-4185-9B24-501A0FBB2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8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881F-BB5A-41D4-9D99-E8353814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is this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C180-9AAE-4015-8E8E-03316EA4C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Set encoder is permutation-</a:t>
            </a:r>
            <a:r>
              <a:rPr lang="en-GB" b="1" dirty="0"/>
              <a:t>in</a:t>
            </a:r>
            <a:r>
              <a:rPr lang="en-GB" dirty="0"/>
              <a:t>variant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Gradient </a:t>
            </a:r>
            <a:r>
              <a:rPr lang="en-GB" dirty="0" err="1"/>
              <a:t>wrt</a:t>
            </a:r>
            <a:r>
              <a:rPr lang="en-GB" dirty="0"/>
              <a:t> input is permutation-</a:t>
            </a:r>
            <a:r>
              <a:rPr lang="en-GB" b="1" dirty="0"/>
              <a:t>equi</a:t>
            </a:r>
            <a:r>
              <a:rPr lang="en-GB" dirty="0"/>
              <a:t>variant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Gradient descent on MSE is completely permutation-equivariant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Prediction is unordered, exactly what we wanted!</a:t>
            </a:r>
          </a:p>
          <a:p>
            <a:r>
              <a:rPr lang="en-GB" dirty="0"/>
              <a:t>Algorithm properly models the </a:t>
            </a:r>
            <a:r>
              <a:rPr lang="en-GB" dirty="0" err="1"/>
              <a:t>orderless</a:t>
            </a:r>
            <a:r>
              <a:rPr lang="en-GB" dirty="0"/>
              <a:t> nature of sets</a:t>
            </a:r>
          </a:p>
        </p:txBody>
      </p:sp>
    </p:spTree>
    <p:extLst>
      <p:ext uri="{BB962C8B-B14F-4D97-AF65-F5344CB8AC3E}">
        <p14:creationId xmlns:p14="http://schemas.microsoft.com/office/powerpoint/2010/main" val="2337641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6855-36FF-4765-A7F3-520A2255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10C3-4661-4C3D-A8F4-88932DE59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build set encoders and decoders</a:t>
            </a:r>
          </a:p>
          <a:p>
            <a:r>
              <a:rPr lang="en-GB" dirty="0"/>
              <a:t>Set properties: permutation invariance and equivariance</a:t>
            </a:r>
          </a:p>
          <a:p>
            <a:endParaRPr lang="en-GB" dirty="0"/>
          </a:p>
          <a:p>
            <a:r>
              <a:rPr lang="en-GB" dirty="0"/>
              <a:t>Differentiable structures </a:t>
            </a:r>
            <a:r>
              <a:rPr lang="en-GB" dirty="0">
                <a:sym typeface="Wingdings" panose="05000000000000000000" pitchFamily="2" charset="2"/>
              </a:rPr>
              <a:t>allow end-to-end training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Don’t ignore the structure in your data, work with it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3184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9750-F44C-4406-AC65-7FC6C56D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4B42-D86C-4186-9AF1-AF7A58B3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My PhD thesis: </a:t>
            </a:r>
            <a:r>
              <a:rPr lang="en-GB" sz="2800" dirty="0">
                <a:hlinkClick r:id="rId3"/>
              </a:rPr>
              <a:t>cyanogenoid.com/files/thesis.pdf</a:t>
            </a: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 err="1"/>
              <a:t>Featurewise</a:t>
            </a:r>
            <a:r>
              <a:rPr lang="en-GB" sz="2800" dirty="0"/>
              <a:t> Sort Pooling &amp; Responsibility Problem, Zhang et al. 2020 </a:t>
            </a:r>
            <a:r>
              <a:rPr lang="en-GB" sz="2800" dirty="0">
                <a:hlinkClick r:id="rId4"/>
              </a:rPr>
              <a:t>arxiv.org/abs/1906.02795</a:t>
            </a:r>
            <a:endParaRPr lang="en-GB" sz="2800" dirty="0"/>
          </a:p>
          <a:p>
            <a:r>
              <a:rPr lang="en-GB" sz="2800" dirty="0"/>
              <a:t>Deep Set Prediction Networks, Zhang et al. 2019 </a:t>
            </a:r>
            <a:r>
              <a:rPr lang="en-GB" sz="2800" dirty="0">
                <a:hlinkClick r:id="rId5"/>
              </a:rPr>
              <a:t>arxiv.org/abs/1906.06565</a:t>
            </a:r>
            <a:endParaRPr lang="en-GB" sz="2800" dirty="0"/>
          </a:p>
          <a:p>
            <a:r>
              <a:rPr lang="en-GB" sz="2800" dirty="0"/>
              <a:t>Deep Sets, Zaheer et al. 2017 </a:t>
            </a:r>
            <a:r>
              <a:rPr lang="en-GB" sz="2800" dirty="0">
                <a:hlinkClick r:id="rId6"/>
              </a:rPr>
              <a:t>arxiv.org/abs/1703.06114</a:t>
            </a:r>
            <a:endParaRPr lang="en-GB" sz="2800" dirty="0"/>
          </a:p>
          <a:p>
            <a:r>
              <a:rPr lang="en-GB" sz="2800" dirty="0"/>
              <a:t>Relation Networks, Santoro et al. 2017 </a:t>
            </a:r>
            <a:r>
              <a:rPr lang="en-GB" sz="2800" dirty="0">
                <a:hlinkClick r:id="rId7"/>
              </a:rPr>
              <a:t>arxiv.org/abs/1706.01427</a:t>
            </a:r>
            <a:endParaRPr lang="en-GB" sz="2800" dirty="0"/>
          </a:p>
          <a:p>
            <a:r>
              <a:rPr lang="en-GB" sz="2800" dirty="0" err="1"/>
              <a:t>Janossy</a:t>
            </a:r>
            <a:r>
              <a:rPr lang="en-GB" sz="2800" dirty="0"/>
              <a:t> Pooling, Murphy et al. 2018 </a:t>
            </a:r>
            <a:r>
              <a:rPr lang="en-GB" sz="2800" dirty="0">
                <a:hlinkClick r:id="rId8"/>
              </a:rPr>
              <a:t>arxiv.org/abs/1811.01900</a:t>
            </a:r>
            <a:endParaRPr lang="en-GB" sz="2800" dirty="0"/>
          </a:p>
          <a:p>
            <a:r>
              <a:rPr lang="en-GB" sz="2800" dirty="0"/>
              <a:t>Learning Representations and Generative Models for 3D Point Clouds, </a:t>
            </a:r>
            <a:r>
              <a:rPr lang="en-GB" sz="2800" dirty="0" err="1"/>
              <a:t>Achlioptas</a:t>
            </a:r>
            <a:r>
              <a:rPr lang="en-GB" sz="2800" dirty="0"/>
              <a:t> et al. 2018 </a:t>
            </a:r>
            <a:r>
              <a:rPr lang="en-GB" sz="2800" dirty="0">
                <a:hlinkClick r:id="rId9"/>
              </a:rPr>
              <a:t>arxiv.org/abs/1707.02392</a:t>
            </a: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Slides: </a:t>
            </a:r>
            <a:r>
              <a:rPr lang="en-GB" sz="2800" dirty="0">
                <a:hlinkClick r:id="rId10"/>
              </a:rPr>
              <a:t>cyanogenoid.com/files/london-meetup-2020-02-19.pptx</a:t>
            </a:r>
            <a:endParaRPr lang="en-GB" sz="2800" dirty="0"/>
          </a:p>
          <a:p>
            <a:r>
              <a:rPr lang="en-GB" sz="2800" dirty="0"/>
              <a:t>Animation engine: </a:t>
            </a:r>
            <a:r>
              <a:rPr lang="en-GB" sz="2800" dirty="0">
                <a:hlinkClick r:id="rId11"/>
              </a:rPr>
              <a:t>github.com/3b1b/</a:t>
            </a:r>
            <a:r>
              <a:rPr lang="en-GB" sz="2800" dirty="0" err="1">
                <a:hlinkClick r:id="rId11"/>
              </a:rPr>
              <a:t>manim</a:t>
            </a:r>
            <a:endParaRPr lang="en-GB" sz="1000" dirty="0"/>
          </a:p>
          <a:p>
            <a:endParaRPr lang="en-GB" sz="1050" dirty="0"/>
          </a:p>
          <a:p>
            <a:r>
              <a:rPr lang="en-GB" sz="2400" dirty="0"/>
              <a:t>Car SVG icon in the intro animation made by </a:t>
            </a:r>
            <a:r>
              <a:rPr lang="en-GB" sz="2400" dirty="0" err="1">
                <a:hlinkClick r:id="rId12"/>
              </a:rPr>
              <a:t>Freepik</a:t>
            </a:r>
            <a:r>
              <a:rPr lang="en-GB" sz="2400" dirty="0"/>
              <a:t> from </a:t>
            </a:r>
            <a:r>
              <a:rPr lang="en-GB" sz="2400" dirty="0">
                <a:hlinkClick r:id="rId13"/>
              </a:rPr>
              <a:t>www.flaticon.com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65178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9EB2-621C-4F87-AA65-8D4F6777910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25014"/>
            <a:ext cx="18288000" cy="8055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/>
              <a:t>I finished my PhD,</a:t>
            </a:r>
          </a:p>
          <a:p>
            <a:pPr marL="0" indent="0" algn="ctr">
              <a:buNone/>
            </a:pPr>
            <a:r>
              <a:rPr lang="en-GB" sz="6000" dirty="0"/>
              <a:t>I’m looking for a research job.</a:t>
            </a:r>
          </a:p>
          <a:p>
            <a:pPr marL="0" indent="0" algn="ctr">
              <a:buNone/>
            </a:pPr>
            <a:endParaRPr lang="en-GB" sz="6000" dirty="0"/>
          </a:p>
          <a:p>
            <a:pPr marL="0" indent="0" algn="ctr">
              <a:buNone/>
            </a:pPr>
            <a:r>
              <a:rPr lang="en-GB" sz="6000" dirty="0"/>
              <a:t>cyanogenoid@gmail.com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B843B6-603E-44D5-9104-4D265EFFAA55}"/>
              </a:ext>
            </a:extLst>
          </p:cNvPr>
          <p:cNvSpPr/>
          <p:nvPr/>
        </p:nvSpPr>
        <p:spPr>
          <a:xfrm>
            <a:off x="0" y="630699"/>
            <a:ext cx="1828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Slides: </a:t>
            </a:r>
            <a:r>
              <a:rPr lang="en-GB" sz="3200" dirty="0">
                <a:hlinkClick r:id="rId2"/>
              </a:rPr>
              <a:t>cyanogenoid.com/files/london-meetup-2020-02-19.pptx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3004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BB3D-7027-4294-AB60-18759190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00007">
            <a:hlinkClick r:id="" action="ppaction://media"/>
            <a:extLst>
              <a:ext uri="{FF2B5EF4-FFF2-40B4-BE49-F238E27FC236}">
                <a16:creationId xmlns:a16="http://schemas.microsoft.com/office/drawing/2014/main" id="{26ED86BB-163D-40E5-86A2-043B90C370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54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255411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44FA-AEE9-48B6-A122-F46F4C31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00008">
            <a:hlinkClick r:id="" action="ppaction://media"/>
            <a:extLst>
              <a:ext uri="{FF2B5EF4-FFF2-40B4-BE49-F238E27FC236}">
                <a16:creationId xmlns:a16="http://schemas.microsoft.com/office/drawing/2014/main" id="{FFA2C92F-D888-4A9C-A14F-1D2D1036F1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446"/>
          </a:xfrm>
        </p:spPr>
      </p:pic>
    </p:spTree>
    <p:extLst>
      <p:ext uri="{BB962C8B-B14F-4D97-AF65-F5344CB8AC3E}">
        <p14:creationId xmlns:p14="http://schemas.microsoft.com/office/powerpoint/2010/main" val="12893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ustom 2">
      <a:majorFont>
        <a:latin typeface="Fira Sans SemiBold"/>
        <a:ea typeface=""/>
        <a:cs typeface=""/>
      </a:majorFont>
      <a:minorFont>
        <a:latin typeface="Fira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3822</TotalTime>
  <Words>836</Words>
  <Application>Microsoft Office PowerPoint</Application>
  <PresentationFormat>Custom</PresentationFormat>
  <Paragraphs>156</Paragraphs>
  <Slides>77</Slides>
  <Notes>2</Notes>
  <HiddenSlides>1</HiddenSlides>
  <MMClips>58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Fira Sans SemiBold</vt:lpstr>
      <vt:lpstr>Calibri</vt:lpstr>
      <vt:lpstr>DejaVu Math TeX Gyre</vt:lpstr>
      <vt:lpstr>Arial</vt:lpstr>
      <vt:lpstr>Fira Sans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of objects in an image</vt:lpstr>
      <vt:lpstr>Set of atoms in a molecule</vt:lpstr>
      <vt:lpstr>Overview</vt:lpstr>
      <vt:lpstr>Overview</vt:lpstr>
      <vt:lpstr>What is a set?</vt:lpstr>
      <vt:lpstr>Working with sets</vt:lpstr>
      <vt:lpstr>Properties 1 (Zaheer et al.)</vt:lpstr>
      <vt:lpstr>Properties 2 (Zaheer et al.)</vt:lpstr>
      <vt:lpstr>Building set encoders</vt:lpstr>
      <vt:lpstr>Universal approximation sketch</vt:lpstr>
      <vt:lpstr>Relation Networks (Santoro et al. 2017)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FSPool learned functions</vt:lpstr>
      <vt:lpstr>Example encoder on CLEVR</vt:lpstr>
      <vt:lpstr>Overview</vt:lpstr>
      <vt:lpstr>Set loss animation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MLP as set decoder</vt:lpstr>
      <vt:lpstr>Responsibility animation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went wrong?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CLEVR bbox animation</vt:lpstr>
      <vt:lpstr>CLEVR state animation</vt:lpstr>
      <vt:lpstr>How is this different?</vt:lpstr>
      <vt:lpstr>Lessons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Zhang</dc:creator>
  <cp:lastModifiedBy>Yan Zhang</cp:lastModifiedBy>
  <cp:revision>27</cp:revision>
  <dcterms:created xsi:type="dcterms:W3CDTF">2020-01-28T14:31:51Z</dcterms:created>
  <dcterms:modified xsi:type="dcterms:W3CDTF">2020-02-19T04:11:30Z</dcterms:modified>
</cp:coreProperties>
</file>